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</p:sldMasterIdLst>
  <p:notesMasterIdLst>
    <p:notesMasterId r:id="rId27"/>
  </p:notesMasterIdLst>
  <p:sldIdLst>
    <p:sldId id="311" r:id="rId2"/>
    <p:sldId id="285" r:id="rId3"/>
    <p:sldId id="261" r:id="rId4"/>
    <p:sldId id="263" r:id="rId5"/>
    <p:sldId id="286" r:id="rId6"/>
    <p:sldId id="305" r:id="rId7"/>
    <p:sldId id="306" r:id="rId8"/>
    <p:sldId id="291" r:id="rId9"/>
    <p:sldId id="301" r:id="rId10"/>
    <p:sldId id="302" r:id="rId11"/>
    <p:sldId id="303" r:id="rId12"/>
    <p:sldId id="310" r:id="rId13"/>
    <p:sldId id="304" r:id="rId14"/>
    <p:sldId id="294" r:id="rId15"/>
    <p:sldId id="307" r:id="rId16"/>
    <p:sldId id="298" r:id="rId17"/>
    <p:sldId id="308" r:id="rId18"/>
    <p:sldId id="309" r:id="rId19"/>
    <p:sldId id="290" r:id="rId20"/>
    <p:sldId id="269" r:id="rId21"/>
    <p:sldId id="270" r:id="rId22"/>
    <p:sldId id="299" r:id="rId23"/>
    <p:sldId id="273" r:id="rId24"/>
    <p:sldId id="280" r:id="rId25"/>
    <p:sldId id="281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3" pitchFamily="18" charset="2"/>
      <p:regular r:id="rId32"/>
    </p:embeddedFont>
    <p:embeddedFont>
      <p:font typeface="Book Antiqua" pitchFamily="18" charset="0"/>
      <p:regular r:id="rId33"/>
      <p:bold r:id="rId34"/>
      <p:italic r:id="rId35"/>
      <p:boldItalic r:id="rId36"/>
    </p:embeddedFont>
    <p:embeddedFont>
      <p:font typeface="Vrinda" pitchFamily="34" charset="0"/>
      <p:regular r:id="rId37"/>
      <p:bold r:id="rId38"/>
    </p:embeddedFont>
    <p:embeddedFont>
      <p:font typeface="Wingdings 2" pitchFamily="18" charset="2"/>
      <p:regular r:id="rId39"/>
    </p:embeddedFont>
    <p:embeddedFont>
      <p:font typeface="Lucida Sans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1E9A6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CC11-2DAD-471F-9B8D-491D75AF2A08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6C3D-E46B-45F2-81CA-7CEBA6F64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6C3D-E46B-45F2-81CA-7CEBA6F642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54C55E-3111-4B69-82B0-AA100B4753B1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DEDAE-BC8C-4DAE-B354-72E51874F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4000" dirty="0">
                <a:solidFill>
                  <a:schemeClr val="tx1"/>
                </a:solidFill>
              </a:rPr>
              <a:t>Cantonment Public  School and College , </a:t>
            </a:r>
            <a:r>
              <a:rPr lang="en-US" sz="4000" dirty="0" err="1" smtClean="0">
                <a:solidFill>
                  <a:schemeClr val="tx1"/>
                </a:solidFill>
              </a:rPr>
              <a:t>Momenshahi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0183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lIns="91429" tIns="45714" rIns="91429" bIns="45714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0610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মধ্যস্থ</a:t>
            </a:r>
            <a:r>
              <a:rPr lang="en-US" dirty="0" smtClean="0"/>
              <a:t> </a:t>
            </a:r>
            <a:r>
              <a:rPr lang="en-US" dirty="0" err="1" smtClean="0"/>
              <a:t>ব্যবসায়ীর</a:t>
            </a:r>
            <a:r>
              <a:rPr lang="en-US" dirty="0" smtClean="0"/>
              <a:t> </a:t>
            </a:r>
            <a:r>
              <a:rPr lang="en-US" dirty="0" err="1" smtClean="0"/>
              <a:t>ধারনা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066800"/>
            <a:ext cx="9296400" cy="60198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as-IN" dirty="0">
                <a:solidFill>
                  <a:schemeClr val="bg1"/>
                </a:solidFill>
              </a:rPr>
              <a:t>বর্তমান বিশ্বে উৎপাদন যতই বৃহদায়তন রূপ নিচ্ছে, উৎপাদনকারী ও ভোক্তার দুরত্ব ততই বাড়ছে। এ কারণে উভয়ের দুরত্ব কমিয়ে ভোগ বা ব্যবহারকে সাচ্ছন্দ্যময় করার জন্য মাঝখানে বিভিন্ন  প্রতিষ্ঠান গড়ে উঠেছে। আর এ সকলই প্রতিষ্ঠানই মধ্যস্থ্য ব্যবসায়ী নামে পরিচিত। অর্থাৎ মধ্যস্থ ব্যবসায়ীর কাজ হলো উৎপাদক ও ভোগকারীর মধ্যে যোগসূত্র স্থাপন করা</a:t>
            </a:r>
            <a:r>
              <a:rPr lang="as-IN" dirty="0" smtClean="0">
                <a:solidFill>
                  <a:schemeClr val="bg1"/>
                </a:solidFill>
              </a:rPr>
              <a:t>।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5852160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rgbClr val="FF0000"/>
                </a:solidFill>
              </a:rPr>
              <a:t>মধ্যস্থ ব্যবসায়ীর বৈশিষ্ট্য</a:t>
            </a:r>
            <a:r>
              <a:rPr lang="as-IN" b="1" dirty="0">
                <a:solidFill>
                  <a:schemeClr val="bg1"/>
                </a:solidFill>
              </a:rPr>
              <a:t>: মধ্যস্থ ব্যবসায়ীর বৈশিষ্ট্য নি¤</a:t>
            </a:r>
            <a:r>
              <a:rPr lang="en-US" b="1" dirty="0">
                <a:solidFill>
                  <a:schemeClr val="bg1"/>
                </a:solidFill>
              </a:rPr>
              <a:t>œ</a:t>
            </a:r>
            <a:r>
              <a:rPr lang="as-IN" b="1" dirty="0">
                <a:solidFill>
                  <a:schemeClr val="bg1"/>
                </a:solidFill>
              </a:rPr>
              <a:t>রুপ: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chemeClr val="bg1"/>
                </a:solidFill>
              </a:rPr>
              <a:t>১. বণ্টন প্রণালীতে অবস্থান			২. অধিক মূলধন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chemeClr val="bg1"/>
                </a:solidFill>
              </a:rPr>
              <a:t>৩. অধিক ক্রয়				</a:t>
            </a:r>
            <a:r>
              <a:rPr lang="as-IN" b="1" dirty="0" smtClean="0">
                <a:solidFill>
                  <a:schemeClr val="bg1"/>
                </a:solidFill>
              </a:rPr>
              <a:t>৪</a:t>
            </a:r>
            <a:r>
              <a:rPr lang="as-IN" b="1" dirty="0">
                <a:solidFill>
                  <a:schemeClr val="bg1"/>
                </a:solidFill>
              </a:rPr>
              <a:t>. পণ্য বিভাজন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chemeClr val="bg1"/>
                </a:solidFill>
              </a:rPr>
              <a:t>৫. সম্পাদিত কাজ				৬. ক্রয়-বিক্রয় পণ্যের সংখ্যা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chemeClr val="bg1"/>
                </a:solidFill>
              </a:rPr>
              <a:t>৭. অত্যাধিক ঝুকি গ্রহণ			৮. একক প্রতি মুনাফা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as-IN" b="1" dirty="0">
                <a:solidFill>
                  <a:schemeClr val="bg1"/>
                </a:solidFill>
              </a:rPr>
              <a:t>৯. উপযোগ সৃষ্টি				১০. কার্য পরিধি ইত্যাদি।</a:t>
            </a:r>
          </a:p>
          <a:p>
            <a:pPr marL="137160" indent="0">
              <a:lnSpc>
                <a:spcPct val="150000"/>
              </a:lnSpc>
              <a:buNone/>
            </a:pPr>
            <a:endParaRPr lang="as-IN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err="1" smtClean="0">
                <a:solidFill>
                  <a:schemeClr val="bg1"/>
                </a:solidFill>
              </a:rPr>
              <a:t>আলোচ্য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বিষয়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পাইকারী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খুচরা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শ্রেণিবিভাগ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87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1524000"/>
            <a:ext cx="3429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মধ্যস্থ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ব্যবসায়ী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4384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পাইকারী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724728">
            <a:off x="2652313" y="1960279"/>
            <a:ext cx="374451" cy="538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375693" flipV="1">
            <a:off x="5731615" y="1996891"/>
            <a:ext cx="447711" cy="624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514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371600" y="3048000"/>
            <a:ext cx="609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91200" y="30480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352800"/>
            <a:ext cx="40386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ব্যবসায়ী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সীমিত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সেবাদানকারী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দালালওপ্রতিনিধি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উৎপাদকের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429000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</a:rPr>
              <a:t>ক্ষুদ্রায়তন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ক) </a:t>
            </a:r>
            <a:r>
              <a:rPr lang="en-US" dirty="0" err="1" smtClean="0">
                <a:solidFill>
                  <a:schemeClr val="bg1"/>
                </a:solidFill>
              </a:rPr>
              <a:t>ভ্রাম্যমাণ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খ) </a:t>
            </a:r>
            <a:r>
              <a:rPr lang="en-US" dirty="0" err="1" smtClean="0">
                <a:solidFill>
                  <a:schemeClr val="bg1"/>
                </a:solidFill>
              </a:rPr>
              <a:t>এক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পণ্যের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গ) </a:t>
            </a:r>
            <a:r>
              <a:rPr lang="en-US" dirty="0" err="1" smtClean="0">
                <a:solidFill>
                  <a:schemeClr val="bg1"/>
                </a:solidFill>
              </a:rPr>
              <a:t>স্থায়ী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ক্ষুদ্রায়তন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বৃহদায়তন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ক) </a:t>
            </a:r>
            <a:r>
              <a:rPr lang="en-US" dirty="0" err="1" smtClean="0">
                <a:solidFill>
                  <a:schemeClr val="bg1"/>
                </a:solidFill>
              </a:rPr>
              <a:t>বিভাগীয়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বিপণী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খ) </a:t>
            </a:r>
            <a:r>
              <a:rPr lang="en-US" dirty="0" err="1" smtClean="0">
                <a:solidFill>
                  <a:schemeClr val="bg1"/>
                </a:solidFill>
              </a:rPr>
              <a:t>বহুশাখাবিপণী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গ)  </a:t>
            </a:r>
            <a:r>
              <a:rPr lang="en-US" dirty="0" err="1" smtClean="0">
                <a:solidFill>
                  <a:schemeClr val="bg1"/>
                </a:solidFill>
              </a:rPr>
              <a:t>বিপণী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মালা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err="1" smtClean="0"/>
              <a:t>মধ্যস্থ্য</a:t>
            </a:r>
            <a:r>
              <a:rPr lang="en-US" dirty="0" smtClean="0"/>
              <a:t> </a:t>
            </a:r>
            <a:r>
              <a:rPr lang="en-US" dirty="0" err="1" smtClean="0"/>
              <a:t>ব্যবসায়ী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11E9A6"/>
          </a:solidFill>
        </p:spPr>
        <p:txBody>
          <a:bodyPr/>
          <a:lstStyle/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মধ্যস্থ ব্যবসায়ীর প্রকারভেদ:  নিচে বিভিন্ন প্রকার মধ্যস্থ ব্যবসায়ী প্রকারভেদ উপস্থাপন করা হল।</a:t>
            </a:r>
          </a:p>
          <a:p>
            <a:pPr marL="137160" indent="0">
              <a:buNone/>
            </a:pPr>
            <a:endParaRPr lang="as-IN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বণিক মধ্যস্থ ব্যবসায়ী: যে ব্যবসায়ী নিজেদের মূলধন বিনিয়োগের মাধ্যমে নিজ নামে ব্যবসায় পরিচালনা করেন তদের বণিক মধ্যস্থকারী বলে। এ ধরণের মধ্যস্থ ব্যবসায়ীগণ পণ্য ক্রয়ের মাধ্যমে পণ্যের মালিকানা গ্রহণ করে এবং পণ্য বিক্রয়ের পূর্ব পর্যন্ত পণ্যের মূল্য পরিবর্তন, চুড়ি, নষ্ট হয়ে যাওয়া ইত্যাদি বিভিন্ন প্রকার ঝুকি গ্রহণ করে।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dirty="0" err="1" smtClean="0"/>
              <a:t>বিস্তারিত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as-IN" dirty="0" smtClean="0">
                <a:solidFill>
                  <a:schemeClr val="bg1"/>
                </a:solidFill>
              </a:rPr>
              <a:t>প্রতিনিধি </a:t>
            </a:r>
            <a:r>
              <a:rPr lang="as-IN" dirty="0">
                <a:solidFill>
                  <a:schemeClr val="bg1"/>
                </a:solidFill>
              </a:rPr>
              <a:t>মধ্যস্থ ব্যবসায়ী: যে মধ্যস্থ ব্যবসায়ীগণ নিজ নামে ব্যবসায় না করে অন্যান্য ব্যবসায়ীদের সাথে সংযোগ স্থাপনের মাধমে তাদের ব্যবসায়-এ সাহায্য করে থাকেন অথবা তাদের প্রতিনিধি হিসেবে ক্রয়-বিক্রয় সম্পন্ন করে থাকেন তাদেরকে প্রতিনিধি মধ্যস্থ ব্যবসায়ী বলা হয়। </a:t>
            </a:r>
          </a:p>
          <a:p>
            <a:pPr>
              <a:buNone/>
            </a:pPr>
            <a:r>
              <a:rPr lang="as-IN" dirty="0">
                <a:solidFill>
                  <a:schemeClr val="bg1"/>
                </a:solidFill>
              </a:rPr>
              <a:t>প্রতিনিধি মধ্যস্থ ব্যবসায়ী বিভিন্ন প্রকারের হতে পারে।</a:t>
            </a:r>
          </a:p>
          <a:p>
            <a:pPr>
              <a:buNone/>
            </a:pPr>
            <a:r>
              <a:rPr lang="as-IN" dirty="0">
                <a:solidFill>
                  <a:schemeClr val="bg1"/>
                </a:solidFill>
              </a:rPr>
              <a:t>১. দালাল			২. ফড়িয়া		</a:t>
            </a:r>
            <a:r>
              <a:rPr lang="as-IN" dirty="0" smtClean="0">
                <a:solidFill>
                  <a:schemeClr val="bg1"/>
                </a:solidFill>
              </a:rPr>
              <a:t>৩</a:t>
            </a:r>
            <a:r>
              <a:rPr lang="as-IN" dirty="0">
                <a:solidFill>
                  <a:schemeClr val="bg1"/>
                </a:solidFill>
              </a:rPr>
              <a:t>. নিলামদার		</a:t>
            </a:r>
          </a:p>
          <a:p>
            <a:pPr>
              <a:buNone/>
            </a:pPr>
            <a:r>
              <a:rPr lang="as-IN" dirty="0">
                <a:solidFill>
                  <a:schemeClr val="bg1"/>
                </a:solidFill>
              </a:rPr>
              <a:t>৪. পণ্য প্রাপক		</a:t>
            </a:r>
            <a:r>
              <a:rPr lang="as-IN" dirty="0" smtClean="0">
                <a:solidFill>
                  <a:schemeClr val="bg1"/>
                </a:solidFill>
              </a:rPr>
              <a:t>৫</a:t>
            </a:r>
            <a:r>
              <a:rPr lang="as-IN" dirty="0">
                <a:solidFill>
                  <a:schemeClr val="bg1"/>
                </a:solidFill>
              </a:rPr>
              <a:t>. ঝুঁকিবাহক </a:t>
            </a:r>
            <a:r>
              <a:rPr lang="as-IN" dirty="0" smtClean="0">
                <a:solidFill>
                  <a:schemeClr val="bg1"/>
                </a:solidFill>
              </a:rPr>
              <a:t>প্রতিনিধি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s-IN" dirty="0" smtClean="0">
                <a:solidFill>
                  <a:schemeClr val="bg1"/>
                </a:solidFill>
              </a:rPr>
              <a:t>৬</a:t>
            </a:r>
            <a:r>
              <a:rPr lang="as-IN" dirty="0">
                <a:solidFill>
                  <a:schemeClr val="bg1"/>
                </a:solidFill>
              </a:rPr>
              <a:t>. কমিশন এজেন্ট	</a:t>
            </a:r>
          </a:p>
          <a:p>
            <a:pPr>
              <a:buNone/>
            </a:pPr>
            <a:r>
              <a:rPr lang="as-IN" dirty="0">
                <a:solidFill>
                  <a:schemeClr val="bg1"/>
                </a:solidFill>
              </a:rPr>
              <a:t>৭. ভ্রাম্যমান প্রতিনিধি	</a:t>
            </a:r>
            <a:r>
              <a:rPr lang="as-IN" dirty="0" smtClean="0">
                <a:solidFill>
                  <a:schemeClr val="bg1"/>
                </a:solidFill>
              </a:rPr>
              <a:t>৮</a:t>
            </a:r>
            <a:r>
              <a:rPr lang="as-IN" dirty="0">
                <a:solidFill>
                  <a:schemeClr val="bg1"/>
                </a:solidFill>
              </a:rPr>
              <a:t>. রপ্তানী কাজে নিয়োজিত প্রতিনিধি     </a:t>
            </a:r>
          </a:p>
          <a:p>
            <a:pPr>
              <a:buNone/>
            </a:pPr>
            <a:r>
              <a:rPr lang="as-IN" dirty="0">
                <a:solidFill>
                  <a:schemeClr val="bg1"/>
                </a:solidFill>
              </a:rPr>
              <a:t>৯. পণ্য খালাস প্রতিনিধি	১০. পণ্য </a:t>
            </a:r>
            <a:r>
              <a:rPr lang="as-IN" dirty="0" smtClean="0">
                <a:solidFill>
                  <a:schemeClr val="bg1"/>
                </a:solidFill>
              </a:rPr>
              <a:t>বন্টনকারী১১</a:t>
            </a:r>
            <a:r>
              <a:rPr lang="as-IN" dirty="0">
                <a:solidFill>
                  <a:schemeClr val="bg1"/>
                </a:solidFill>
              </a:rPr>
              <a:t>. সরকারি প্রতিষ্ঠান</a:t>
            </a:r>
          </a:p>
          <a:p>
            <a:pPr>
              <a:buNone/>
            </a:pPr>
            <a:endParaRPr lang="as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মধ্যস্থ</a:t>
            </a:r>
            <a:r>
              <a:rPr lang="en-US" dirty="0" smtClean="0"/>
              <a:t> </a:t>
            </a:r>
            <a:r>
              <a:rPr lang="en-US" dirty="0" err="1" smtClean="0"/>
              <a:t>ব্যবসায়ী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as-IN" dirty="0">
                <a:solidFill>
                  <a:schemeClr val="bg1"/>
                </a:solidFill>
              </a:rPr>
              <a:t>কার্যভিত্তিক মধ্যস্থ ব্যবসায়ী: যে মধ্যস্থ ব্যবসায়ীগণ ব্যবসায়ের মালিকানা সংক্রান্ত ঝুকি গ্রহণ করেন না কিন্তু নির্দিষ্ট পারিশ্রমিকের বিনিময়ে পণ্য বণ্টনের সাথে জড়িত বিভিন্ন সম্পাদন করে পণ্য বিপণনে সহায়তা করেন তাদেরকে কার্য ভিত্তিক মধ্যস্থ ব্যবসায়ী বলে</a:t>
            </a:r>
            <a:r>
              <a:rPr lang="as-IN" dirty="0" smtClean="0">
                <a:solidFill>
                  <a:schemeClr val="bg1"/>
                </a:solidFill>
              </a:rPr>
              <a:t>।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as-IN" dirty="0" smtClean="0">
                <a:solidFill>
                  <a:schemeClr val="bg1"/>
                </a:solidFill>
              </a:rPr>
              <a:t>বণিক </a:t>
            </a:r>
            <a:r>
              <a:rPr lang="as-IN" dirty="0">
                <a:solidFill>
                  <a:schemeClr val="bg1"/>
                </a:solidFill>
              </a:rPr>
              <a:t>মধ্যস্থ ব্যবসায়ী: যে ব্যবসায়ী নিজেদের মূলধন বিনিয়োগের মাধ্যমে নিজ নামে ব্যবসায় পরিচালনা করেন তদের বণিক মধ্যস্থকারী বলে। এ ধরণের মধ্যস্থ ব্যবসায়ীগণ পণ্য ক্রয়ের মাধ্যমে পণ্যের মালিকানা গ্রহণ করে এবং পণ্য বিক্রয়ের পূর্ব পর্যন্ত পণ্যের মূল্য পরিবর্তন, চুড়ি, নষ্ট হয়ে যাওয়া ইত্যাদি বিভিন্ন প্রকার ঝুকি গ্রহণ করে।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9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20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‍(</a:t>
            </a:r>
            <a:r>
              <a:rPr lang="en-US" sz="4900" dirty="0" err="1" smtClean="0">
                <a:solidFill>
                  <a:srgbClr val="FF0000"/>
                </a:solidFill>
              </a:rPr>
              <a:t>কৃষিপণ্য</a:t>
            </a:r>
            <a:r>
              <a:rPr lang="en-US" sz="4900" dirty="0" smtClean="0">
                <a:solidFill>
                  <a:srgbClr val="FF0000"/>
                </a:solidFill>
              </a:rPr>
              <a:t>)</a:t>
            </a:r>
            <a:br>
              <a:rPr lang="en-US" sz="4900" dirty="0" smtClean="0">
                <a:solidFill>
                  <a:srgbClr val="FF0000"/>
                </a:solidFill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89844"/>
            <a:ext cx="8763000" cy="56323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as-IN" sz="2400" dirty="0" smtClean="0">
                <a:solidFill>
                  <a:schemeClr val="bg1"/>
                </a:solidFill>
              </a:rPr>
              <a:t>কৃষি </a:t>
            </a:r>
            <a:r>
              <a:rPr lang="as-IN" sz="2400" dirty="0">
                <a:solidFill>
                  <a:schemeClr val="bg1"/>
                </a:solidFill>
              </a:rPr>
              <a:t>পণ্যের ধারণা: যে সকল পণ্য সরাসরি কৃষি হতে সংগ্রহ করা হয় সেগুলিকে কৃষি পণ্য বলে। কৃষি ত্রে বলতে ভূমি, কৃষি খামার, নদ-নদী, সমুদ্র, বনভূমি, জলাভূমি, খনি ইত্যাদিকে বোঝায়। </a:t>
            </a:r>
          </a:p>
          <a:p>
            <a:r>
              <a:rPr lang="as-IN" sz="2400" dirty="0">
                <a:solidFill>
                  <a:schemeClr val="bg1"/>
                </a:solidFill>
              </a:rPr>
              <a:t>কৃষি পণ্য সাধারনত পচনশীল হয়। এছাড়া ক্রেতারা অতাবশ্যকীয় পণ্য হিসেবে এ পণ্য ক্রয় করে।</a:t>
            </a:r>
          </a:p>
          <a:p>
            <a:r>
              <a:rPr lang="as-IN" sz="2400" dirty="0">
                <a:solidFill>
                  <a:schemeClr val="bg1"/>
                </a:solidFill>
              </a:rPr>
              <a:t>কৃসি পণ্যের ধরণ:</a:t>
            </a:r>
          </a:p>
          <a:p>
            <a:r>
              <a:rPr lang="as-IN" sz="2400" dirty="0">
                <a:solidFill>
                  <a:schemeClr val="bg1"/>
                </a:solidFill>
              </a:rPr>
              <a:t>১. ভূমি থেকে প্রাপ্ত কৃষি পণ্য: ধান, গম, ফলমূল, শাক-সবজি, ভূট্টা, সুপারী, ফুল, তুলা পাট ইত্যাদি।</a:t>
            </a:r>
          </a:p>
          <a:p>
            <a:r>
              <a:rPr lang="as-IN" sz="2400" dirty="0">
                <a:solidFill>
                  <a:schemeClr val="bg1"/>
                </a:solidFill>
              </a:rPr>
              <a:t>২. নদ-নদী জলাশয় হতে প্রাপ্ত কৃষি পণ্য: মাছ, শামুক, ঝিনুক, বালি, পাথর, শৈবাল ইত্যাদি।</a:t>
            </a:r>
          </a:p>
          <a:p>
            <a:r>
              <a:rPr lang="as-IN" sz="2400" dirty="0">
                <a:solidFill>
                  <a:schemeClr val="bg1"/>
                </a:solidFill>
              </a:rPr>
              <a:t>৩. কৃষি খামার হতে প্রাপ্ত কৃষি পণ্য: মাছ, হাস-মুরগী, ডিম, গরু-ছাগল, দুধ, মধু, মোম, মাশরুম, কচ্ছম,কুমির, ব্যাঙ, শামুক-ঝিনুক, মুক্তা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14795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পণ্যের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11E9A6"/>
          </a:solidFill>
        </p:spPr>
        <p:txBody>
          <a:bodyPr/>
          <a:lstStyle/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কৃষি পণ্যের বৈশিষ্ট্য: </a:t>
            </a:r>
            <a:r>
              <a:rPr lang="as-IN" dirty="0" smtClean="0">
                <a:solidFill>
                  <a:schemeClr val="bg1"/>
                </a:solidFill>
              </a:rPr>
              <a:t>নি</a:t>
            </a:r>
            <a:r>
              <a:rPr lang="en-US" dirty="0" err="1" smtClean="0">
                <a:solidFill>
                  <a:schemeClr val="bg1"/>
                </a:solidFill>
              </a:rPr>
              <a:t>চে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s-IN" dirty="0">
                <a:solidFill>
                  <a:schemeClr val="bg1"/>
                </a:solidFill>
              </a:rPr>
              <a:t>কৃষি পণ্যের বৈশিষ্ট্য সমূহ উল্লেখ করা হল: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১. </a:t>
            </a:r>
            <a:r>
              <a:rPr lang="as-IN" dirty="0" smtClean="0">
                <a:solidFill>
                  <a:schemeClr val="bg1"/>
                </a:solidFill>
              </a:rPr>
              <a:t>পঁচনশীল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as-IN" dirty="0" smtClean="0">
                <a:solidFill>
                  <a:schemeClr val="bg1"/>
                </a:solidFill>
              </a:rPr>
              <a:t>২</a:t>
            </a:r>
            <a:r>
              <a:rPr lang="as-IN" dirty="0">
                <a:solidFill>
                  <a:schemeClr val="bg1"/>
                </a:solidFill>
              </a:rPr>
              <a:t>. অত্যাবশ্যকীয় </a:t>
            </a:r>
            <a:r>
              <a:rPr lang="as-IN" dirty="0" smtClean="0">
                <a:solidFill>
                  <a:schemeClr val="bg1"/>
                </a:solidFill>
              </a:rPr>
              <a:t>পণ্য৩ </a:t>
            </a:r>
            <a:r>
              <a:rPr lang="as-IN" dirty="0">
                <a:solidFill>
                  <a:schemeClr val="bg1"/>
                </a:solidFill>
              </a:rPr>
              <a:t>শিল্পের কাঁচামাল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৪. মৌসুমী </a:t>
            </a:r>
            <a:r>
              <a:rPr lang="as-IN" dirty="0" smtClean="0">
                <a:solidFill>
                  <a:schemeClr val="bg1"/>
                </a:solidFill>
              </a:rPr>
              <a:t>উৎপাদন৫</a:t>
            </a:r>
            <a:r>
              <a:rPr lang="as-IN" dirty="0">
                <a:solidFill>
                  <a:schemeClr val="bg1"/>
                </a:solidFill>
              </a:rPr>
              <a:t>. অস্থিতিস্থাপক যোগান	৬. অঞ্চল ভিত্তিক উৎপাদন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৭. গুণগত মানের পার্থক্য	৮. একক প্রতি কম মূল্য	৯. </a:t>
            </a:r>
            <a:r>
              <a:rPr lang="en-US" dirty="0" err="1" smtClean="0">
                <a:solidFill>
                  <a:schemeClr val="bg1"/>
                </a:solidFill>
              </a:rPr>
              <a:t>ক্ষু</a:t>
            </a:r>
            <a:r>
              <a:rPr lang="as-IN" dirty="0" smtClean="0">
                <a:solidFill>
                  <a:schemeClr val="bg1"/>
                </a:solidFill>
              </a:rPr>
              <a:t>দ্রায়তনে </a:t>
            </a:r>
            <a:r>
              <a:rPr lang="as-IN" dirty="0">
                <a:solidFill>
                  <a:schemeClr val="bg1"/>
                </a:solidFill>
              </a:rPr>
              <a:t>উৎপাদন।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 </a:t>
            </a:r>
          </a:p>
          <a:p>
            <a:pPr marL="13716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পঁচনশীল</a:t>
            </a:r>
            <a:r>
              <a:rPr lang="en-US" dirty="0" smtClean="0"/>
              <a:t> : </a:t>
            </a:r>
            <a:r>
              <a:rPr lang="en-US" dirty="0" err="1" smtClean="0"/>
              <a:t>অধিকাংশ</a:t>
            </a:r>
            <a:r>
              <a:rPr lang="en-US" dirty="0" smtClean="0"/>
              <a:t>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পঁচনশীল</a:t>
            </a:r>
            <a:r>
              <a:rPr lang="en-US" dirty="0" smtClean="0"/>
              <a:t> </a:t>
            </a:r>
            <a:r>
              <a:rPr lang="en-US" dirty="0" err="1" smtClean="0"/>
              <a:t>প্রকৃতির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 এ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কৃষিপণ্য</a:t>
            </a:r>
            <a:r>
              <a:rPr lang="en-US" dirty="0" smtClean="0"/>
              <a:t> </a:t>
            </a:r>
            <a:r>
              <a:rPr lang="en-US" dirty="0" err="1" smtClean="0"/>
              <a:t>অতি</a:t>
            </a:r>
            <a:r>
              <a:rPr lang="en-US" dirty="0" smtClean="0"/>
              <a:t> </a:t>
            </a:r>
            <a:r>
              <a:rPr lang="en-US" dirty="0" err="1" smtClean="0"/>
              <a:t>দ্রুত</a:t>
            </a:r>
            <a:r>
              <a:rPr lang="en-US" dirty="0" smtClean="0"/>
              <a:t> </a:t>
            </a:r>
            <a:r>
              <a:rPr lang="en-US" dirty="0" err="1" smtClean="0"/>
              <a:t>ইহা</a:t>
            </a:r>
            <a:r>
              <a:rPr lang="en-US" dirty="0" smtClean="0"/>
              <a:t> </a:t>
            </a:r>
            <a:r>
              <a:rPr lang="en-US" dirty="0" err="1" smtClean="0"/>
              <a:t>বোক্তাদের</a:t>
            </a:r>
            <a:r>
              <a:rPr lang="en-US" dirty="0" smtClean="0"/>
              <a:t> </a:t>
            </a:r>
            <a:r>
              <a:rPr lang="en-US" dirty="0" err="1" smtClean="0"/>
              <a:t>নিকট</a:t>
            </a:r>
            <a:r>
              <a:rPr lang="en-US" dirty="0" smtClean="0"/>
              <a:t> </a:t>
            </a:r>
            <a:r>
              <a:rPr lang="en-US" dirty="0" err="1" smtClean="0"/>
              <a:t>পৌছে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কাঁচামাল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কৃষি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কাঁচামাল</a:t>
            </a:r>
            <a:r>
              <a:rPr lang="en-US" dirty="0" smtClean="0"/>
              <a:t> </a:t>
            </a:r>
            <a:r>
              <a:rPr lang="en-US" dirty="0" err="1" smtClean="0"/>
              <a:t>হিসেবে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অঞ্চলভিত্তিক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উৎপাদন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কৃষিপণ্য</a:t>
            </a:r>
            <a:r>
              <a:rPr lang="en-US" dirty="0" smtClean="0"/>
              <a:t> </a:t>
            </a:r>
            <a:r>
              <a:rPr lang="en-US" dirty="0" err="1" smtClean="0"/>
              <a:t>সারাদেশে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হলেও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শুধু</a:t>
            </a:r>
            <a:r>
              <a:rPr lang="en-US" dirty="0" smtClean="0"/>
              <a:t> </a:t>
            </a:r>
            <a:r>
              <a:rPr lang="en-US" dirty="0" err="1" smtClean="0"/>
              <a:t>র্নির্দিষ্ট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অঞ্চলে</a:t>
            </a:r>
            <a:r>
              <a:rPr lang="en-US" dirty="0" smtClean="0"/>
              <a:t> </a:t>
            </a:r>
            <a:r>
              <a:rPr lang="en-US" dirty="0" err="1" smtClean="0"/>
              <a:t>উৎপাদিত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কম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মূল্য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/>
              <a:t>কৃষিপণ্যের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 </a:t>
            </a:r>
            <a:r>
              <a:rPr lang="en-US" dirty="0" err="1" smtClean="0"/>
              <a:t>মূল্যের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থাকে।মাঝে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যদিও</a:t>
            </a:r>
            <a:r>
              <a:rPr lang="en-US" dirty="0" smtClean="0"/>
              <a:t> </a:t>
            </a:r>
            <a:r>
              <a:rPr lang="en-US" dirty="0" err="1" smtClean="0"/>
              <a:t>কিছুটা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তবুও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ক্ষণিকের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endParaRPr lang="en-US" dirty="0" smtClean="0"/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মৌসুমী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উৎপাদন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 </a:t>
            </a:r>
            <a:r>
              <a:rPr lang="en-US" dirty="0" err="1" smtClean="0"/>
              <a:t>কৃষিপণ্য</a:t>
            </a:r>
            <a:r>
              <a:rPr lang="en-US" dirty="0" smtClean="0"/>
              <a:t>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মৌসুমভিত্তিক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105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তথ্যসংগ্রহ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বিশ্লেষেণ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ব্যবসায়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নির্বাচনের</a:t>
            </a:r>
            <a:r>
              <a:rPr lang="en-US" dirty="0" smtClean="0">
                <a:solidFill>
                  <a:schemeClr val="bg1"/>
                </a:solidFill>
              </a:rPr>
              <a:t> ১ম </a:t>
            </a:r>
            <a:r>
              <a:rPr lang="en-US" dirty="0" err="1" smtClean="0">
                <a:solidFill>
                  <a:schemeClr val="bg1"/>
                </a:solidFill>
              </a:rPr>
              <a:t>ধাপ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ব্যবসা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স্থাপন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উপযুক্ত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প্রয়োজনীয়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সংগ্রহ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।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অবস্থান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চিহ্নিতকরণ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সম্পর্কে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প্রাপ্ত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সঠিক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তথ্য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বিচার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বিশ্লেষণ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বিকল্প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সমূহ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চিহ্নিত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থেকে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চূড়ান্তভাবে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নির্ধারণ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উপযুক্ত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নির্বাচন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বিকল্পসমূহ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সবশেষে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উত্তম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বিকল্প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ব্যবসায়ের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অবস্থানের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জন্য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বেছে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নেওয়া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</a:t>
            </a:r>
            <a:r>
              <a:rPr lang="en-US" dirty="0" smtClean="0">
                <a:solidFill>
                  <a:schemeClr val="bg1"/>
                </a:solidFill>
              </a:rPr>
              <a:t> ।         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242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err="1" smtClean="0">
                <a:solidFill>
                  <a:schemeClr val="bg1"/>
                </a:solidFill>
              </a:rPr>
              <a:t>উৎপাদন</a:t>
            </a:r>
            <a:r>
              <a:rPr lang="en-US" sz="4800" dirty="0" smtClean="0">
                <a:solidFill>
                  <a:schemeClr val="bg1"/>
                </a:solidFill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bg1"/>
                </a:solidFill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</a:rPr>
              <a:t>বিপণন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দ্বিতীয়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পত্র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37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    </a:t>
            </a:r>
            <a:r>
              <a:rPr lang="en-US" sz="4400" dirty="0" err="1" smtClean="0">
                <a:solidFill>
                  <a:schemeClr val="bg1"/>
                </a:solidFill>
              </a:rPr>
              <a:t>ষষ্ঠ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4400" dirty="0" smtClean="0">
                <a:solidFill>
                  <a:schemeClr val="bg1"/>
                </a:solidFill>
              </a:rPr>
              <a:t> : </a:t>
            </a:r>
            <a:r>
              <a:rPr lang="en-US" sz="44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বন্টন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প্রণালী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51914" y="304800"/>
            <a:ext cx="7544972" cy="171391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33528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2008909"/>
            <a:ext cx="3733800" cy="4163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76400" y="76200"/>
            <a:ext cx="5943600" cy="1295400"/>
          </a:xfrm>
          <a:prstGeom prst="flowChartAlternateProcess">
            <a:avLst/>
          </a:prstGeom>
          <a:solidFill>
            <a:srgbClr val="11E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066800" y="1447800"/>
            <a:ext cx="7086600" cy="4419600"/>
          </a:xfrm>
          <a:prstGeom prst="snip1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16002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ব্যবসায়ীগণ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সেতুবন্ধন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065318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4572000"/>
            <a:ext cx="69342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বণ্টনপ্রনালী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build="allAtOnce" animBg="1"/>
      <p:bldP spid="8" grpId="1" build="allAtOnce" animBg="1"/>
      <p:bldP spid="8" grpId="2" build="allAtOnce" animBg="1"/>
      <p:bldP spid="8" grpId="3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3670366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953180" y="4953000"/>
            <a:ext cx="7962220" cy="19050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বণ্টনপ্রণালীর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227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6" descr="Animated Thank You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5209223" cy="4910398"/>
          </a:xfrm>
        </p:spPr>
      </p:pic>
      <p:pic>
        <p:nvPicPr>
          <p:cNvPr id="32771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1" y="228600"/>
            <a:ext cx="19502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95" y="460578"/>
            <a:ext cx="242887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773" y="2941224"/>
            <a:ext cx="3160776" cy="2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1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</a:rPr>
              <a:t>পাঠ </a:t>
            </a:r>
            <a:r>
              <a:rPr lang="bn-BD" sz="4800" b="1" dirty="0" smtClean="0">
                <a:solidFill>
                  <a:schemeClr val="tx1"/>
                </a:solidFill>
              </a:rPr>
              <a:t>ঘোষণা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295400"/>
            <a:ext cx="3276600" cy="1981200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6064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LABPC\Desktop\GRCAKIV834CA01YJNTCASDNFEQCA7R92N9CACNU4I0CA0UYR3RCAHL8ZAPCAVWVFHDCAI747I4CAMSSX7RCALTAMZBCA725BLBCAX5O1J9CAWJSSWHCA5UW4UPCANF10JPCAK13199CAM9LNKSCA2MUTN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2133600" cy="2743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943600" y="5257800"/>
            <a:ext cx="3200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বিপণন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বিশারদ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Philip </a:t>
            </a:r>
            <a:r>
              <a:rPr lang="en-US" sz="2800" dirty="0" err="1" smtClean="0">
                <a:solidFill>
                  <a:srgbClr val="FF0000"/>
                </a:solidFill>
              </a:rPr>
              <a:t>kotler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build="allAtOnce" animBg="1"/>
      <p:bldP spid="8" grpId="0" animBg="1"/>
      <p:bldP spid="8" grpId="1" build="allAtOnce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096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-76201"/>
            <a:ext cx="7924800" cy="1524001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1" y="1066801"/>
            <a:ext cx="5181600" cy="1295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থেকে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198120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মধ্যস্থ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5400"/>
            <a:ext cx="91440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বন্টন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পথ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ধরে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ভোক্তার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নিকট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পৌছে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বোঝায়।উৎপাদনকারী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সামগ্রী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ভোগকারী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শিল্প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ব্যবহারকারীর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নিকট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প্রেরণের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ক্ষেত্রে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পথ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ধরে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মধ্যস্থকারীদের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হাত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ঘুরে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শেষ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প্রান্তে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পৌছে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তাকেই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পণ্যের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বন্টন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প্রণালী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</a:rPr>
              <a:t>।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957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উৎপাদনের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উপকরণ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  </a:t>
            </a:r>
            <a:r>
              <a:rPr lang="en-US" sz="2400" dirty="0" err="1" smtClean="0">
                <a:solidFill>
                  <a:schemeClr val="bg1"/>
                </a:solidFill>
              </a:rPr>
              <a:t>কাঁচামাল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মূলধন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</a:rPr>
              <a:t>যন্ত্রপাতি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শ্রমিক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ব্যবস্থাপনা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উদ্যোক্তা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5200"/>
            <a:ext cx="9296400" cy="267765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</a:rPr>
              <a:t>বণ্টনের ধারণা সমূহ:</a:t>
            </a:r>
          </a:p>
          <a:p>
            <a:r>
              <a:rPr lang="as-IN" sz="2800" dirty="0">
                <a:solidFill>
                  <a:schemeClr val="bg1"/>
                </a:solidFill>
              </a:rPr>
              <a:t>১. বণ্টন প্রণালী হলো কতিপয় আন্ত: সম্পর্কিত ব্যক্তি বা প্রতিষ্ঠানের সমষ্টি।</a:t>
            </a:r>
          </a:p>
          <a:p>
            <a:r>
              <a:rPr lang="as-IN" sz="2800" dirty="0">
                <a:solidFill>
                  <a:schemeClr val="bg1"/>
                </a:solidFill>
              </a:rPr>
              <a:t>২. এরা ভোক্তাদের নিকট পণ্যের  প্রবাহ পরিচালনা করে।</a:t>
            </a:r>
          </a:p>
          <a:p>
            <a:r>
              <a:rPr lang="as-IN" sz="2800" dirty="0">
                <a:solidFill>
                  <a:schemeClr val="bg1"/>
                </a:solidFill>
              </a:rPr>
              <a:t>৩. বণ্টন প্রণালীতে পণ্যের মালিকানা স্বত্ব হস্তান্তরিত হয়। </a:t>
            </a:r>
          </a:p>
          <a:p>
            <a:endParaRPr lang="as-IN" sz="2800" dirty="0" err="1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50838"/>
            <a:ext cx="8229600" cy="1646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 lIns="82058" tIns="41029" rIns="82058" bIns="41029">
            <a:normAutofit/>
          </a:bodyPr>
          <a:lstStyle/>
          <a:p>
            <a:r>
              <a:rPr lang="bn-BD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</a:t>
            </a:r>
            <a:r>
              <a:rPr lang="en-US" sz="4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রোনাম</a:t>
            </a:r>
            <a:endParaRPr lang="en-US" sz="43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 descr="C:\Users\LABPC\Desktop\WOCA4X1NDCCA7QYCRHCAWEH01VCA3M91SLCAMH47RHCAB8T8VXCAV74IOQCAHBNQK1CABDOBQ1CA0VUWETCANOLKRLCA9H2QKQCAEADMH8CAOF9UNNCAF014P1CAW6MJD5CA85S252CAULKV3VCA1KXH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155" y="1680882"/>
            <a:ext cx="3166753" cy="2487706"/>
          </a:xfrm>
          <a:prstGeom prst="rect">
            <a:avLst/>
          </a:prstGeom>
          <a:noFill/>
        </p:spPr>
      </p:pic>
      <p:pic>
        <p:nvPicPr>
          <p:cNvPr id="1027" name="Picture 3" descr="C:\Users\LABPC\Desktop\images[6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637" y="1613647"/>
            <a:ext cx="4284395" cy="2353235"/>
          </a:xfrm>
          <a:prstGeom prst="rect">
            <a:avLst/>
          </a:prstGeom>
          <a:noFill/>
        </p:spPr>
      </p:pic>
      <p:pic>
        <p:nvPicPr>
          <p:cNvPr id="1028" name="Picture 4" descr="C:\Users\LABPC\Desktop\KECAVWKW7YCAYDYJ0UCAN7PZ92CAAV5810CAUBC3T6CA9C2JBKCAH3C4MCCARE55EECA5HZWTSCATF2T00CANHT1AGCAW8T5X0CA1KF3S3CA8BHYP6CAZW8S31CADPV7LRCASIBF4ECA9O1218CATWIM9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456" y="4329747"/>
            <a:ext cx="2909454" cy="23597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95454" y="4572000"/>
            <a:ext cx="3394364" cy="1479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বিপণনের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কার্যাবলীর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চিত্র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5765"/>
          </a:xfrm>
          <a:solidFill>
            <a:srgbClr val="00B050"/>
          </a:solidFill>
        </p:spPr>
        <p:txBody>
          <a:bodyPr lIns="82058" tIns="41029" rIns="82058" bIns="41029"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5765"/>
            <a:ext cx="9144000" cy="5782235"/>
          </a:xfrm>
          <a:solidFill>
            <a:srgbClr val="00B0F0"/>
          </a:solidFill>
        </p:spPr>
        <p:txBody>
          <a:bodyPr lIns="82058" tIns="41029" rIns="82058" bIns="41029"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ভোগ্য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পণ্যের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বণ্টন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প্রণালী</a:t>
            </a:r>
            <a:endParaRPr lang="en-US" sz="36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500" dirty="0" err="1" smtClean="0">
                <a:solidFill>
                  <a:schemeClr val="bg1"/>
                </a:solidFill>
              </a:rPr>
              <a:t>প্রণালী</a:t>
            </a:r>
            <a:r>
              <a:rPr lang="en-US" sz="2500" dirty="0" smtClean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-১ 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                 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</a:rPr>
              <a:t>প্রণালী</a:t>
            </a:r>
            <a:r>
              <a:rPr lang="en-US" sz="3600" dirty="0">
                <a:solidFill>
                  <a:schemeClr val="bg1"/>
                </a:solidFill>
              </a:rPr>
              <a:t> -২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</a:rPr>
              <a:t>প্রণালী</a:t>
            </a:r>
            <a:r>
              <a:rPr lang="en-US" sz="3600" dirty="0">
                <a:solidFill>
                  <a:schemeClr val="bg1"/>
                </a:solidFill>
              </a:rPr>
              <a:t> -৩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</a:rPr>
              <a:t>প্রণালী</a:t>
            </a:r>
            <a:r>
              <a:rPr lang="en-US" sz="3600" dirty="0">
                <a:solidFill>
                  <a:schemeClr val="bg1"/>
                </a:solidFill>
              </a:rPr>
              <a:t> -৪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</a:rPr>
              <a:t>প্রণালী</a:t>
            </a:r>
            <a:r>
              <a:rPr lang="en-US" sz="3600" dirty="0">
                <a:solidFill>
                  <a:schemeClr val="bg1"/>
                </a:solidFill>
              </a:rPr>
              <a:t> -৫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546" y="2625164"/>
            <a:ext cx="2216727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8909" y="3531254"/>
            <a:ext cx="2147455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82" y="4202205"/>
            <a:ext cx="2078182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636" y="4978399"/>
            <a:ext cx="2286000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8909" y="5602194"/>
            <a:ext cx="2216727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উৎপাদনকারী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10545" y="2891118"/>
            <a:ext cx="3117273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035636" y="2487706"/>
            <a:ext cx="1108364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87091" y="3765177"/>
            <a:ext cx="1385455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26182" y="3496235"/>
            <a:ext cx="1385455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88727" y="3765177"/>
            <a:ext cx="969818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35636" y="3361765"/>
            <a:ext cx="1108364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56364" y="4572000"/>
            <a:ext cx="484909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87637" y="4303059"/>
            <a:ext cx="1454727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34546" y="4504765"/>
            <a:ext cx="692727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96546" y="4303059"/>
            <a:ext cx="900545" cy="33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966364" y="4504765"/>
            <a:ext cx="207818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04909" y="4235823"/>
            <a:ext cx="1039091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087091" y="5378824"/>
            <a:ext cx="1108364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49091" y="5109882"/>
            <a:ext cx="1731818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পাইকার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135091" y="5378824"/>
            <a:ext cx="692727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43455" y="5446059"/>
            <a:ext cx="41563" cy="4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97091" y="5177118"/>
            <a:ext cx="1246909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156364" y="5983941"/>
            <a:ext cx="415636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918364" y="5782235"/>
            <a:ext cx="1524000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ডিলার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234545" y="5983941"/>
            <a:ext cx="554182" cy="1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58000" y="5782235"/>
            <a:ext cx="969818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খুচরা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35636" y="5782235"/>
            <a:ext cx="1039091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ভোক্তা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>
            <a:stCxn id="49" idx="3"/>
            <a:endCxn id="50" idx="1"/>
          </p:cNvCxnSpPr>
          <p:nvPr/>
        </p:nvCxnSpPr>
        <p:spPr>
          <a:xfrm flipV="1">
            <a:off x="7827818" y="5983941"/>
            <a:ext cx="207818" cy="33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বিস্তারিত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ব্যক্তি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বাজারের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ধরণের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যায়</a:t>
            </a:r>
            <a:r>
              <a:rPr lang="en-US" dirty="0" smtClean="0">
                <a:solidFill>
                  <a:srgbClr val="FFFF00"/>
                </a:solidFill>
              </a:rPr>
              <a:t> ।</a:t>
            </a:r>
            <a:r>
              <a:rPr lang="en-US" dirty="0" err="1" smtClean="0">
                <a:solidFill>
                  <a:srgbClr val="FFFF00"/>
                </a:solidFill>
              </a:rPr>
              <a:t>একটি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ব্যক্তি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অন্যটি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প্রতিষ্ঠান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চাহিদা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ভোক্তাদের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চাহিদা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সঠিকভাবে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পূরণ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গেলে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অবশ্যই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সঠিক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স্থানে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স্থাপন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সামর্</a:t>
            </a:r>
            <a:r>
              <a:rPr lang="en-US" dirty="0" err="1" smtClean="0">
                <a:solidFill>
                  <a:srgbClr val="FFFF00"/>
                </a:solidFill>
              </a:rPr>
              <a:t>থ্য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ক্রেতাদের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পণ্য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পাশাপাশি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থাকতে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হবে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</a:p>
          <a:p>
            <a:pPr marL="13716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ব্যয়ের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ইচ্ছা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FF00"/>
                </a:solidFill>
              </a:rPr>
              <a:t>সামর্থ্যের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সাথে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অর্থ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ব্যয়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ইচ্ছা</a:t>
            </a:r>
            <a:r>
              <a:rPr lang="en-US" dirty="0" smtClean="0">
                <a:solidFill>
                  <a:srgbClr val="FFFF00"/>
                </a:solidFill>
              </a:rPr>
              <a:t> ও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ক্রেতার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ধরণ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ক্রেতার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ধরণ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অনুযায়ী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বাজারকে</a:t>
            </a:r>
            <a:r>
              <a:rPr lang="en-US" dirty="0" smtClean="0">
                <a:solidFill>
                  <a:srgbClr val="FFFF00"/>
                </a:solidFill>
              </a:rPr>
              <a:t> ২ </a:t>
            </a:r>
            <a:r>
              <a:rPr lang="en-US" dirty="0" err="1" smtClean="0">
                <a:solidFill>
                  <a:srgbClr val="FFFF00"/>
                </a:solidFill>
              </a:rPr>
              <a:t>ভাগে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ভাগ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হয়েছে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বিস্তারিত</a:t>
            </a:r>
            <a:r>
              <a:rPr lang="en-US" dirty="0" smtClean="0">
                <a:solidFill>
                  <a:schemeClr val="bg1"/>
                </a:solidFill>
              </a:rPr>
              <a:t> ( </a:t>
            </a:r>
            <a:r>
              <a:rPr lang="en-US" dirty="0" err="1" smtClean="0">
                <a:solidFill>
                  <a:schemeClr val="bg1"/>
                </a:solidFill>
              </a:rPr>
              <a:t>বণ্টনপ্রণালীর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ধারণা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11E9A6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নিজে ভোগের জন্য যখন পণ্যসামগ্রী উৎপাদন করে বা ক্রয় করা হয় তখন বণ্টনের প্রশ্নও আসে না। কিন্তু যখন বিক্রয়ের উদ্দেশ্যে পণ্য উৎপাদন করা হয় তখন স্বাভাবিকভাবে পণ্য বণ্টনের ধারণা আসে</a:t>
            </a:r>
            <a:r>
              <a:rPr lang="as-IN" dirty="0" smtClean="0">
                <a:solidFill>
                  <a:schemeClr val="bg1"/>
                </a:solidFill>
              </a:rPr>
              <a:t>।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বণ্টনের ধারণা সমূহ: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১. বণ্টন প্রণালী হলো কতিপয় আন্ত: সম্পর্কিত ব্যক্তি বা প্রতিষ্ঠানের সমষ্টি।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২. এরা ভোক্তাদের নিকট পণ্যের  প্রবাহ পরিচালনা করে।</a:t>
            </a:r>
          </a:p>
          <a:p>
            <a:pPr marL="137160" indent="0">
              <a:buNone/>
            </a:pPr>
            <a:r>
              <a:rPr lang="as-IN" dirty="0">
                <a:solidFill>
                  <a:schemeClr val="bg1"/>
                </a:solidFill>
              </a:rPr>
              <a:t>৩. বণ্টন প্রণালীতে পণ্যের মালিকানা স্বত্ব হস্তান্তরিত হয়। </a:t>
            </a:r>
          </a:p>
          <a:p>
            <a:pPr marL="137160" indent="0">
              <a:buNone/>
            </a:pPr>
            <a:endParaRPr lang="as-IN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1558</TotalTime>
  <Words>1143</Words>
  <Application>Microsoft Office PowerPoint</Application>
  <PresentationFormat>On-screen Show (4:3)</PresentationFormat>
  <Paragraphs>170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Wingdings 3</vt:lpstr>
      <vt:lpstr>NikoshBAN</vt:lpstr>
      <vt:lpstr>Book Antiqua</vt:lpstr>
      <vt:lpstr>Wingdings</vt:lpstr>
      <vt:lpstr>Vrinda</vt:lpstr>
      <vt:lpstr>Wingdings 2</vt:lpstr>
      <vt:lpstr>Lucida Sans</vt:lpstr>
      <vt:lpstr>Apex</vt:lpstr>
      <vt:lpstr>PowerPoint Presentation</vt:lpstr>
      <vt:lpstr> উৎপাদন  ব্যবস্থাপনা ও বিপণন  দ্বিতীয় পত্র </vt:lpstr>
      <vt:lpstr>PowerPoint Presentation</vt:lpstr>
      <vt:lpstr>.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বন্টল প্রণালীর ধারণা :</vt:lpstr>
      <vt:lpstr>পাঠ শিরোনাম</vt:lpstr>
      <vt:lpstr>বিস্তারিত</vt:lpstr>
      <vt:lpstr>বিস্তারিত</vt:lpstr>
      <vt:lpstr>বিস্তারিত ( বণ্টনপ্রণালীর ধারণা)</vt:lpstr>
      <vt:lpstr>মধ্যস্থ ব্যবসায়ীর ধারনা</vt:lpstr>
      <vt:lpstr>PowerPoint Presentation</vt:lpstr>
      <vt:lpstr>        আলোচ্য বিষয় :    পাইকারী ও খুচরা ব্যবসায়ের শ্রেণিবিভাগ</vt:lpstr>
      <vt:lpstr>মধ্যস্থ্য ব্যবসায়ী</vt:lpstr>
      <vt:lpstr>           বিস্তারিত :</vt:lpstr>
      <vt:lpstr>মধ্যস্থ ব্যবসায়ী</vt:lpstr>
      <vt:lpstr>‍(কৃষিপণ্য) </vt:lpstr>
      <vt:lpstr>কৃষি পণ্যের বৈশিষ্ট্য</vt:lpstr>
      <vt:lpstr>বিস্তারিত:</vt:lpstr>
      <vt:lpstr>বিস্তারিত: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Admin</cp:lastModifiedBy>
  <cp:revision>237</cp:revision>
  <dcterms:created xsi:type="dcterms:W3CDTF">2016-01-27T05:27:11Z</dcterms:created>
  <dcterms:modified xsi:type="dcterms:W3CDTF">2016-12-27T09:07:08Z</dcterms:modified>
</cp:coreProperties>
</file>